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9" r:id="rId15"/>
    <p:sldId id="296" r:id="rId16"/>
    <p:sldId id="297" r:id="rId17"/>
    <p:sldId id="298" r:id="rId18"/>
    <p:sldId id="300" r:id="rId19"/>
    <p:sldId id="302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0000FF"/>
    <a:srgbClr val="DEEBF7"/>
    <a:srgbClr val="CC99FF"/>
    <a:srgbClr val="99FF33"/>
    <a:srgbClr val="9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0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8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9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6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1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7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4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0000">
                <a:alpha val="70000"/>
              </a:srgbClr>
            </a:gs>
            <a:gs pos="16000">
              <a:schemeClr val="bg1"/>
            </a:gs>
            <a:gs pos="82000">
              <a:schemeClr val="bg1"/>
            </a:gs>
            <a:gs pos="100000">
              <a:srgbClr val="990000">
                <a:alpha val="70000"/>
              </a:srgbClr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9358-93F1-47E5-B281-CF50B4836025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662D-6E35-44DE-AD9B-ACE0898FC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4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ball@ctyconsulting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tyconsulting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217" y="1785286"/>
            <a:ext cx="2436460" cy="238499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4548892"/>
            <a:ext cx="9143999" cy="1220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Strategic Planning for the Future</a:t>
            </a:r>
          </a:p>
          <a:p>
            <a:r>
              <a:rPr lang="en-US" b="1" i="1" dirty="0" smtClean="0"/>
              <a:t>June 16,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677" y="2120091"/>
            <a:ext cx="3104707" cy="171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Ingredient #2: Inclusive Planning Process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5" y="1105972"/>
            <a:ext cx="8448541" cy="4805431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Oversight Committee Composition</a:t>
            </a:r>
          </a:p>
          <a:p>
            <a:r>
              <a:rPr lang="en-US" altLang="en-US" sz="3200" dirty="0"/>
              <a:t>Strategic Planning Committee Composition</a:t>
            </a:r>
          </a:p>
          <a:p>
            <a:r>
              <a:rPr lang="en-US" altLang="en-US" sz="3200" dirty="0"/>
              <a:t>Stakeholder Interviews, Surveys, Focus Groups</a:t>
            </a:r>
          </a:p>
          <a:p>
            <a:r>
              <a:rPr lang="en-US" altLang="en-US" sz="3200" dirty="0"/>
              <a:t>Staff Input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6665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Ingredient #2: Inclusive Planning Process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090463" y="987759"/>
            <a:ext cx="5950508" cy="5554710"/>
          </a:xfrm>
          <a:prstGeom prst="ellipse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9950" y="2010108"/>
            <a:ext cx="3971286" cy="353495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5163" y="2975308"/>
            <a:ext cx="1815490" cy="162959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395513" y="3478545"/>
            <a:ext cx="1288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Oversight Committee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5279625" y="1957720"/>
            <a:ext cx="143345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Strategic</a:t>
            </a:r>
            <a:r>
              <a:rPr lang="en-US" altLang="en-US" sz="3000" b="1"/>
              <a:t> </a:t>
            </a:r>
            <a:r>
              <a:rPr lang="en-US" altLang="en-US" sz="1600" b="1"/>
              <a:t>Planning Committee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5312963" y="1176670"/>
            <a:ext cx="1396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Stakeholder Survey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7795813" y="3292808"/>
            <a:ext cx="12809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Staff Retreat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5395513" y="5780420"/>
            <a:ext cx="1396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/>
              <a:t>Stakeholder Interviews</a:t>
            </a: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2938063" y="3478545"/>
            <a:ext cx="12809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/>
              <a:t>Focus Groups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38368" y="1766872"/>
            <a:ext cx="2639096" cy="4224832"/>
          </a:xfrm>
        </p:spPr>
        <p:txBody>
          <a:bodyPr>
            <a:noAutofit/>
          </a:bodyPr>
          <a:lstStyle/>
          <a:p>
            <a:r>
              <a:rPr lang="en-US" altLang="en-US" b="1" dirty="0" smtClean="0"/>
              <a:t>How inclusive was your most recent planning process?</a:t>
            </a:r>
          </a:p>
          <a:p>
            <a:r>
              <a:rPr lang="en-US" altLang="en-US" b="1" dirty="0" smtClean="0"/>
              <a:t>What groups did you include?  Any that you excluded?</a:t>
            </a:r>
          </a:p>
        </p:txBody>
      </p:sp>
    </p:spTree>
    <p:extLst>
      <p:ext uri="{BB962C8B-B14F-4D97-AF65-F5344CB8AC3E}">
        <p14:creationId xmlns:p14="http://schemas.microsoft.com/office/powerpoint/2010/main" val="42721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Ingredient #3: Manageable &amp; Realistic Objectives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5" y="1105972"/>
            <a:ext cx="8448541" cy="4805431"/>
          </a:xfrm>
        </p:spPr>
        <p:txBody>
          <a:bodyPr>
            <a:noAutofit/>
          </a:bodyPr>
          <a:lstStyle/>
          <a:p>
            <a:r>
              <a:rPr lang="en-US" altLang="en-US" dirty="0"/>
              <a:t>Stretch Goals vs. Unrealistic/Unattainable Goals</a:t>
            </a:r>
          </a:p>
          <a:p>
            <a:r>
              <a:rPr lang="en-US" altLang="en-US" dirty="0"/>
              <a:t>Staff/Committees responsible for implementation had input</a:t>
            </a:r>
          </a:p>
          <a:p>
            <a:r>
              <a:rPr lang="en-US" altLang="en-US" dirty="0"/>
              <a:t>Achieving the targets will advance the organization</a:t>
            </a:r>
          </a:p>
          <a:p>
            <a:endParaRPr lang="en-US" altLang="en-US" dirty="0"/>
          </a:p>
          <a:p>
            <a:r>
              <a:rPr lang="en-US" altLang="en-US" dirty="0"/>
              <a:t>Were realistic, measurable objectives a part of your most recent planning process?</a:t>
            </a:r>
          </a:p>
          <a:p>
            <a:r>
              <a:rPr lang="en-US" altLang="en-US" dirty="0"/>
              <a:t>What could you have done differently to make the objectives more useful?</a:t>
            </a:r>
          </a:p>
        </p:txBody>
      </p:sp>
    </p:spTree>
    <p:extLst>
      <p:ext uri="{BB962C8B-B14F-4D97-AF65-F5344CB8AC3E}">
        <p14:creationId xmlns:p14="http://schemas.microsoft.com/office/powerpoint/2010/main" val="13474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Ingredient #4: Plan Highlights are Communicated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5" y="1105972"/>
            <a:ext cx="8448541" cy="4805431"/>
          </a:xfrm>
        </p:spPr>
        <p:txBody>
          <a:bodyPr>
            <a:noAutofit/>
          </a:bodyPr>
          <a:lstStyle/>
          <a:p>
            <a:r>
              <a:rPr lang="en-US" altLang="en-US" dirty="0"/>
              <a:t>Communicated to all stakeholders that participated in the process</a:t>
            </a:r>
          </a:p>
          <a:p>
            <a:r>
              <a:rPr lang="en-US" altLang="en-US" dirty="0"/>
              <a:t>Priorities are communicated to all staff</a:t>
            </a:r>
          </a:p>
          <a:p>
            <a:r>
              <a:rPr lang="en-US" altLang="en-US" dirty="0"/>
              <a:t>Able to be summarized on one page</a:t>
            </a:r>
          </a:p>
          <a:p>
            <a:endParaRPr lang="en-US" altLang="en-US" dirty="0"/>
          </a:p>
          <a:p>
            <a:r>
              <a:rPr lang="en-US" altLang="en-US" dirty="0"/>
              <a:t>How did you communicate your most recent strategic plan?</a:t>
            </a:r>
          </a:p>
          <a:p>
            <a:r>
              <a:rPr lang="en-US" altLang="en-US" dirty="0"/>
              <a:t>What worked?  What didn’t?  What would you change?</a:t>
            </a:r>
          </a:p>
        </p:txBody>
      </p:sp>
    </p:spTree>
    <p:extLst>
      <p:ext uri="{BB962C8B-B14F-4D97-AF65-F5344CB8AC3E}">
        <p14:creationId xmlns:p14="http://schemas.microsoft.com/office/powerpoint/2010/main" val="99593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003399"/>
                </a:solidFill>
                <a:latin typeface="+mn-lt"/>
              </a:rPr>
              <a:t>Ingredient #4: Example of Plan Communication</a:t>
            </a:r>
            <a:endParaRPr lang="en-US" sz="30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44" y="850007"/>
            <a:ext cx="7868669" cy="59015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18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Ingredient #5: Connected to Staff Work Plans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5" y="1105972"/>
            <a:ext cx="8448541" cy="4805431"/>
          </a:xfrm>
        </p:spPr>
        <p:txBody>
          <a:bodyPr>
            <a:noAutofit/>
          </a:bodyPr>
          <a:lstStyle/>
          <a:p>
            <a:r>
              <a:rPr lang="en-US" altLang="en-US" dirty="0"/>
              <a:t>Makes the connection from the big picture to “what can I do to help?”</a:t>
            </a:r>
          </a:p>
          <a:p>
            <a:r>
              <a:rPr lang="en-US" altLang="en-US" dirty="0"/>
              <a:t>Communicates to staff that everyone is responsible for the future success of the organization and what they are expected to do</a:t>
            </a:r>
          </a:p>
          <a:p>
            <a:r>
              <a:rPr lang="en-US" altLang="en-US" dirty="0"/>
              <a:t>Also applies to Board and committee responsibilities.</a:t>
            </a:r>
          </a:p>
          <a:p>
            <a:endParaRPr lang="en-US" altLang="en-US" dirty="0"/>
          </a:p>
          <a:p>
            <a:r>
              <a:rPr lang="en-US" altLang="en-US" dirty="0"/>
              <a:t>Do you directly link staff work plans to the strategic plan?  Why or why not?</a:t>
            </a:r>
          </a:p>
          <a:p>
            <a:r>
              <a:rPr lang="en-US" altLang="en-US" dirty="0"/>
              <a:t>How do you effectively assign responsibilities to committees and the Board?</a:t>
            </a:r>
          </a:p>
        </p:txBody>
      </p:sp>
    </p:spTree>
    <p:extLst>
      <p:ext uri="{BB962C8B-B14F-4D97-AF65-F5344CB8AC3E}">
        <p14:creationId xmlns:p14="http://schemas.microsoft.com/office/powerpoint/2010/main" val="40689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003399"/>
                </a:solidFill>
                <a:latin typeface="+mn-lt"/>
              </a:rPr>
              <a:t>Ingredient #6: Implementation Tool Guides Activities</a:t>
            </a:r>
            <a:endParaRPr lang="en-US" sz="30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5" y="1105972"/>
            <a:ext cx="8448541" cy="4805431"/>
          </a:xfrm>
        </p:spPr>
        <p:txBody>
          <a:bodyPr>
            <a:noAutofit/>
          </a:bodyPr>
          <a:lstStyle/>
          <a:p>
            <a:r>
              <a:rPr lang="en-US" altLang="en-US" dirty="0"/>
              <a:t>Sequential layout of the objectives with assignments, timelines and status</a:t>
            </a:r>
          </a:p>
          <a:p>
            <a:r>
              <a:rPr lang="en-US" altLang="en-US" dirty="0"/>
              <a:t>Accountability is shared</a:t>
            </a:r>
          </a:p>
          <a:p>
            <a:r>
              <a:rPr lang="en-US" altLang="en-US" dirty="0"/>
              <a:t>Contingencies are recognized</a:t>
            </a:r>
          </a:p>
          <a:p>
            <a:r>
              <a:rPr lang="en-US" altLang="en-US" dirty="0"/>
              <a:t>Expectations are set</a:t>
            </a:r>
          </a:p>
          <a:p>
            <a:r>
              <a:rPr lang="en-US" altLang="en-US" dirty="0"/>
              <a:t>Progress is communicated to staff and Board on a regular basis</a:t>
            </a:r>
          </a:p>
          <a:p>
            <a:endParaRPr lang="en-US" altLang="en-US" dirty="0"/>
          </a:p>
          <a:p>
            <a:r>
              <a:rPr lang="en-US" altLang="en-US" dirty="0"/>
              <a:t>Do you regularly report the progress of the implementation of your plan to the Board?  How?</a:t>
            </a:r>
          </a:p>
        </p:txBody>
      </p:sp>
    </p:spTree>
    <p:extLst>
      <p:ext uri="{BB962C8B-B14F-4D97-AF65-F5344CB8AC3E}">
        <p14:creationId xmlns:p14="http://schemas.microsoft.com/office/powerpoint/2010/main" val="58025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003399"/>
                </a:solidFill>
                <a:latin typeface="+mn-lt"/>
              </a:rPr>
              <a:t>Ingredient #6: Example of an Implementation Tool</a:t>
            </a:r>
            <a:endParaRPr lang="en-US" sz="30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23" y="1325697"/>
            <a:ext cx="8333954" cy="420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003399"/>
                </a:solidFill>
                <a:latin typeface="+mn-lt"/>
              </a:rPr>
              <a:t>What Will You Do Differently?</a:t>
            </a:r>
            <a:endParaRPr lang="en-US" sz="30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89775" y="1231856"/>
            <a:ext cx="82231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2400" dirty="0" smtClean="0">
                <a:cs typeface="Tahoma" panose="020B0604030504040204" pitchFamily="34" charset="0"/>
              </a:rPr>
              <a:t>What will you do differently….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Tahoma" panose="020B0604030504040204" pitchFamily="34" charset="0"/>
              </a:rPr>
              <a:t>t</a:t>
            </a:r>
            <a:r>
              <a:rPr lang="en-US" altLang="en-US" sz="2400" dirty="0" smtClean="0">
                <a:cs typeface="Tahoma" panose="020B0604030504040204" pitchFamily="34" charset="0"/>
              </a:rPr>
              <a:t>he next time you create a strategic plan?</a:t>
            </a:r>
            <a:endParaRPr lang="en-US" altLang="en-US" sz="2400" dirty="0"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cs typeface="Tahoma" panose="020B0604030504040204" pitchFamily="34" charset="0"/>
              </a:rPr>
              <a:t>to </a:t>
            </a:r>
            <a:r>
              <a:rPr lang="en-US" altLang="en-US" sz="2400" dirty="0">
                <a:cs typeface="Tahoma" panose="020B0604030504040204" pitchFamily="34" charset="0"/>
              </a:rPr>
              <a:t>ensure your current or next strategic plan </a:t>
            </a:r>
            <a:r>
              <a:rPr lang="en-US" altLang="en-US" sz="2400" dirty="0" smtClean="0">
                <a:cs typeface="Tahoma" panose="020B0604030504040204" pitchFamily="34" charset="0"/>
              </a:rPr>
              <a:t>is successfully implemented?</a:t>
            </a:r>
            <a:endParaRPr lang="en-US" altLang="en-US" sz="2400" dirty="0"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3268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003399"/>
                </a:solidFill>
                <a:latin typeface="+mn-lt"/>
              </a:rPr>
              <a:t>Closing Thoughts…</a:t>
            </a:r>
            <a:endParaRPr lang="en-US" sz="30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89775" y="1231856"/>
            <a:ext cx="8223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2400" dirty="0" smtClean="0">
                <a:cs typeface="Tahoma" panose="020B0604030504040204" pitchFamily="34" charset="0"/>
              </a:rPr>
              <a:t>Involve the right people – be inclusive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2400" dirty="0" smtClean="0">
                <a:cs typeface="Tahoma" panose="020B0604030504040204" pitchFamily="34" charset="0"/>
              </a:rPr>
              <a:t>Understand strategic planning is a process – not one meeting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2400" dirty="0" smtClean="0">
                <a:cs typeface="Tahoma" panose="020B0604030504040204" pitchFamily="34" charset="0"/>
              </a:rPr>
              <a:t>Communicate the plan – be inclusive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2400" dirty="0" smtClean="0">
                <a:cs typeface="Tahoma" panose="020B0604030504040204" pitchFamily="34" charset="0"/>
              </a:rPr>
              <a:t>Involve staff in implementation – personal accountability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Tx/>
              <a:buSzTx/>
              <a:buFont typeface="+mj-lt"/>
              <a:buAutoNum type="arabicPeriod"/>
            </a:pPr>
            <a:r>
              <a:rPr lang="en-US" altLang="en-US" sz="2400" dirty="0" smtClean="0">
                <a:cs typeface="Tahoma" panose="020B0604030504040204" pitchFamily="34" charset="0"/>
              </a:rPr>
              <a:t>Measure implementation - transparency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184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Agenda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1383" y="1190223"/>
            <a:ext cx="8068369" cy="407088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Introductions &amp; Expectations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The Anatomy of a Strategic Plan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Ingredients for Successful Implementation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What Will You Do Differently?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Closing Thoughts</a:t>
            </a:r>
          </a:p>
        </p:txBody>
      </p:sp>
    </p:spTree>
    <p:extLst>
      <p:ext uri="{BB962C8B-B14F-4D97-AF65-F5344CB8AC3E}">
        <p14:creationId xmlns:p14="http://schemas.microsoft.com/office/powerpoint/2010/main" val="30274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5" y="56031"/>
            <a:ext cx="8989453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000" b="1" dirty="0" smtClean="0">
                <a:solidFill>
                  <a:srgbClr val="003399"/>
                </a:solidFill>
                <a:latin typeface="+mn-lt"/>
              </a:rPr>
              <a:t>Questions?  Comments?</a:t>
            </a:r>
            <a:endParaRPr lang="en-US" sz="30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146" y="1477134"/>
            <a:ext cx="3506434" cy="343236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5321629"/>
            <a:ext cx="9143999" cy="12208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Patrick Ball, President &amp; CEO</a:t>
            </a:r>
          </a:p>
          <a:p>
            <a:r>
              <a:rPr lang="en-US" b="1" i="1" dirty="0" smtClean="0">
                <a:hlinkClick r:id="rId3"/>
              </a:rPr>
              <a:t>pball@ctyconsulting.com</a:t>
            </a:r>
            <a:endParaRPr lang="en-US" b="1" i="1" dirty="0" smtClean="0"/>
          </a:p>
          <a:p>
            <a:r>
              <a:rPr lang="en-US" b="1" i="1" dirty="0" smtClean="0">
                <a:hlinkClick r:id="rId4"/>
              </a:rPr>
              <a:t>www.ctyconsulting.com</a:t>
            </a:r>
            <a:endParaRPr lang="en-US" b="1" i="1" dirty="0" smtClean="0"/>
          </a:p>
          <a:p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097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Introductions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53794" y="1105973"/>
            <a:ext cx="3593206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sz="2200" b="1" dirty="0" smtClean="0"/>
              <a:t>Professional Experience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900" dirty="0" smtClean="0"/>
              <a:t>CTY Consulting Group, LLC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1700" dirty="0" smtClean="0"/>
              <a:t>Strategy Development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1700" dirty="0" smtClean="0"/>
              <a:t>Organizational Development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1700" dirty="0" smtClean="0"/>
              <a:t>Innovation Development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1700" dirty="0" smtClean="0"/>
              <a:t>Process Improvement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1700" dirty="0" smtClean="0"/>
              <a:t>Back Office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900" dirty="0" err="1" smtClean="0"/>
              <a:t>WellSpan</a:t>
            </a:r>
            <a:r>
              <a:rPr lang="en-US" altLang="en-US" sz="1900" dirty="0" smtClean="0"/>
              <a:t> Health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900" dirty="0" smtClean="0"/>
              <a:t>The Wolf Organization, Inc.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2000" dirty="0" smtClean="0"/>
          </a:p>
          <a:p>
            <a:pPr marL="0" indent="0">
              <a:buNone/>
            </a:pPr>
            <a:r>
              <a:rPr lang="en-US" altLang="en-US" sz="2200" b="1" dirty="0" smtClean="0"/>
              <a:t>Education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900" dirty="0" smtClean="0"/>
              <a:t>BS Accounting – Penn State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900" dirty="0" smtClean="0"/>
              <a:t>MBA – Johns Hopkins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421746" y="1105973"/>
            <a:ext cx="396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2000" b="1" dirty="0" smtClean="0"/>
              <a:t>Volunteer Experience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American Red Cross – Southcentral PA Chapter, Chair, Board of Directors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United Way of York County, Public Policy Committee &amp; Affiliations Committee (past chair, Board of Directors)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York </a:t>
            </a:r>
            <a:r>
              <a:rPr lang="en-US" sz="1800" dirty="0"/>
              <a:t>County Solid Waste Authority, Board Member</a:t>
            </a: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1276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Your Expectations for Today?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6" y="1105973"/>
            <a:ext cx="7848600" cy="4343400"/>
          </a:xfrm>
        </p:spPr>
        <p:txBody>
          <a:bodyPr/>
          <a:lstStyle/>
          <a:p>
            <a:r>
              <a:rPr lang="en-US" altLang="en-US" sz="2400" dirty="0" smtClean="0"/>
              <a:t>What specific takeaway would you like from today’s session?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Are there parts of the planning process with which you have struggled in the past?</a:t>
            </a:r>
          </a:p>
        </p:txBody>
      </p:sp>
    </p:spTree>
    <p:extLst>
      <p:ext uri="{BB962C8B-B14F-4D97-AF65-F5344CB8AC3E}">
        <p14:creationId xmlns:p14="http://schemas.microsoft.com/office/powerpoint/2010/main" val="42324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Anatomy of a Strategic Plan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6" y="1105972"/>
            <a:ext cx="7848600" cy="5320585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Mission Statement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What you do day in and day out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Guides the daily activities, priorities, decision-making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Does your mission statement accurately describe what your organization does day-to-day and guide your decision making?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Is it visible and accessible to all?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Vision Statement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What you aspire to be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Is it a shared vision?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Values Statement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The values that guide and define your organization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Are they shared values?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Will they be the same 50 years from now?</a:t>
            </a:r>
          </a:p>
        </p:txBody>
      </p:sp>
    </p:spTree>
    <p:extLst>
      <p:ext uri="{BB962C8B-B14F-4D97-AF65-F5344CB8AC3E}">
        <p14:creationId xmlns:p14="http://schemas.microsoft.com/office/powerpoint/2010/main" val="183803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Anatomy of a Strategic Plan (cont’d)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6" y="1105972"/>
            <a:ext cx="7848600" cy="5320585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Strategic Assumptions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Key assumptions about the environment that guide future priorities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Have you included everything?  (e.g. demographics, technology, competition, funding, demand for services, risks to the organization, etc.)</a:t>
            </a:r>
          </a:p>
          <a:p>
            <a:pPr>
              <a:defRPr/>
            </a:pPr>
            <a:endParaRPr lang="en-US" sz="2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Value Proposition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What makes your organization unique and what value do you deliver in the market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Can you articulate your value proposition?  What makes you different?</a:t>
            </a:r>
          </a:p>
        </p:txBody>
      </p:sp>
    </p:spTree>
    <p:extLst>
      <p:ext uri="{BB962C8B-B14F-4D97-AF65-F5344CB8AC3E}">
        <p14:creationId xmlns:p14="http://schemas.microsoft.com/office/powerpoint/2010/main" val="399183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Anatomy of a Strategic Plan (cont’d)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6" y="1105972"/>
            <a:ext cx="7848600" cy="5320585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Strategic Imperatives</a:t>
            </a:r>
          </a:p>
          <a:p>
            <a:pPr marL="800100" lvl="3" indent="-342900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Big themes to guide the direction of the plan</a:t>
            </a:r>
          </a:p>
          <a:p>
            <a:pPr>
              <a:defRPr/>
            </a:pPr>
            <a:endParaRPr lang="en-US" sz="2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Goals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Intermediate themes to help group like objectives within a strategic imperative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200" b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/>
              <a:t>Objectives</a:t>
            </a:r>
          </a:p>
          <a:p>
            <a:pPr marL="800100" lvl="3" indent="-342900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Measureable, action-oriented items to support the achievement of goals and imperatives</a:t>
            </a:r>
          </a:p>
        </p:txBody>
      </p:sp>
    </p:spTree>
    <p:extLst>
      <p:ext uri="{BB962C8B-B14F-4D97-AF65-F5344CB8AC3E}">
        <p14:creationId xmlns:p14="http://schemas.microsoft.com/office/powerpoint/2010/main" val="191397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Creating a Plan: A Recipe for Success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6" y="1105972"/>
            <a:ext cx="7848600" cy="53205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000" b="1" dirty="0"/>
              <a:t>6 Ingredients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Leadership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Planning Process is Inclusive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Objectives are Manageable and Realistic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Plan Highlights are Communicated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Objectives are Linked to Staff Work Plans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Activities are Guided by an Implementation Tool</a:t>
            </a:r>
          </a:p>
        </p:txBody>
      </p:sp>
    </p:spTree>
    <p:extLst>
      <p:ext uri="{BB962C8B-B14F-4D97-AF65-F5344CB8AC3E}">
        <p14:creationId xmlns:p14="http://schemas.microsoft.com/office/powerpoint/2010/main" val="2949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bg1"/>
            </a:gs>
            <a:gs pos="82000">
              <a:schemeClr val="bg1"/>
            </a:gs>
            <a:gs pos="100000">
              <a:schemeClr val="bg1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3214" y="5769734"/>
            <a:ext cx="1120785" cy="10971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546" y="56031"/>
            <a:ext cx="7886700" cy="665185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solidFill>
                  <a:srgbClr val="003399"/>
                </a:solidFill>
                <a:latin typeface="+mn-lt"/>
              </a:rPr>
              <a:t>Ingredient #1: Leadership Support</a:t>
            </a:r>
            <a:endParaRPr lang="en-US" sz="3600" b="1" dirty="0">
              <a:solidFill>
                <a:srgbClr val="003399"/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4546" y="785611"/>
            <a:ext cx="8757634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4546" y="1105972"/>
            <a:ext cx="7848600" cy="5320585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Support from the Executive Director</a:t>
            </a:r>
          </a:p>
          <a:p>
            <a:r>
              <a:rPr lang="en-US" altLang="en-US" sz="3200" dirty="0"/>
              <a:t>Support from the Board</a:t>
            </a:r>
          </a:p>
          <a:p>
            <a:r>
              <a:rPr lang="en-US" altLang="en-US" sz="3200" dirty="0"/>
              <a:t>Support from the internal leadership </a:t>
            </a:r>
            <a:r>
              <a:rPr lang="en-US" altLang="en-US" sz="3200" dirty="0" smtClean="0"/>
              <a:t>team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Without the support of leadership the effort will fail…</a:t>
            </a:r>
            <a:endParaRPr lang="en-US" altLang="en-US" sz="3200" dirty="0"/>
          </a:p>
          <a:p>
            <a:endParaRPr lang="en-US" altLang="en-US" sz="3200" dirty="0"/>
          </a:p>
          <a:p>
            <a:r>
              <a:rPr lang="en-US" altLang="en-US" sz="3200" dirty="0"/>
              <a:t>Thinking back to your most recent planning exercise, how did you show your support for the planning process and the resulting plan?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131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2818</TotalTime>
  <Words>848</Words>
  <Application>Microsoft Office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Tahoma</vt:lpstr>
      <vt:lpstr>Wingdings</vt:lpstr>
      <vt:lpstr>Office Theme</vt:lpstr>
      <vt:lpstr>PowerPoint Presentation</vt:lpstr>
      <vt:lpstr>Agenda</vt:lpstr>
      <vt:lpstr>Introductions</vt:lpstr>
      <vt:lpstr>Your Expectations for Today?</vt:lpstr>
      <vt:lpstr>Anatomy of a Strategic Plan</vt:lpstr>
      <vt:lpstr>Anatomy of a Strategic Plan (cont’d)</vt:lpstr>
      <vt:lpstr>Anatomy of a Strategic Plan (cont’d)</vt:lpstr>
      <vt:lpstr>Creating a Plan: A Recipe for Success</vt:lpstr>
      <vt:lpstr>Ingredient #1: Leadership Support</vt:lpstr>
      <vt:lpstr>Ingredient #2: Inclusive Planning Process</vt:lpstr>
      <vt:lpstr>Ingredient #2: Inclusive Planning Process</vt:lpstr>
      <vt:lpstr>Ingredient #3: Manageable &amp; Realistic Objectives</vt:lpstr>
      <vt:lpstr>Ingredient #4: Plan Highlights are Communicated</vt:lpstr>
      <vt:lpstr>Ingredient #4: Example of Plan Communication</vt:lpstr>
      <vt:lpstr>Ingredient #5: Connected to Staff Work Plans</vt:lpstr>
      <vt:lpstr>Ingredient #6: Implementation Tool Guides Activities</vt:lpstr>
      <vt:lpstr>Ingredient #6: Example of an Implementation Tool</vt:lpstr>
      <vt:lpstr>What Will You Do Differently?</vt:lpstr>
      <vt:lpstr>Closing Thoughts…</vt:lpstr>
      <vt:lpstr>Questions? 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Ball</dc:creator>
  <cp:lastModifiedBy>Maggie Livelsberger</cp:lastModifiedBy>
  <cp:revision>143</cp:revision>
  <dcterms:created xsi:type="dcterms:W3CDTF">2013-03-12T21:31:19Z</dcterms:created>
  <dcterms:modified xsi:type="dcterms:W3CDTF">2016-06-14T23:10:40Z</dcterms:modified>
</cp:coreProperties>
</file>